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2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AE0B-2EF4-4A8E-912A-9E2E88F93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FEABD-57D5-4BF9-A643-727828B36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2AC5E-B473-41AB-9A32-8EB448FF4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5D0D-AB14-49CC-9BE6-73FA2A483676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261A7-A4FB-4E61-8346-3AAA23C6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72AEC-6F67-4532-AC14-0F63652A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A06F5-B5BD-421F-AA86-316C3538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9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65007-B025-4615-ADF5-4E4CAF43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7CDD34-EC02-4FEF-88C1-9745493E2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896EF-88E2-4CC5-AE14-9E3B69C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5D0D-AB14-49CC-9BE6-73FA2A483676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3D058-F804-4561-B14B-B4497DCB2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34F17-E9A4-4D23-B0CA-760A8467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A06F5-B5BD-421F-AA86-316C3538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0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65965-A241-4229-8D61-990D1EA80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BB4BA-0B8E-408E-9694-6B2BD71DD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AB124-3666-4736-AC34-EB852C48D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5D0D-AB14-49CC-9BE6-73FA2A483676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7CB25-BD12-487E-93F0-FB18BE6D7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98216-C55E-46B0-AC53-39E55672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A06F5-B5BD-421F-AA86-316C3538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74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BE949-3FAE-40FD-B1E7-11F9FD41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153B9-5C76-441E-9B79-7895C7083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7B199-002D-40BE-8AB8-5B8F50934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5D0D-AB14-49CC-9BE6-73FA2A483676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B49CF-B2B4-4825-92CF-C535E9BD4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64AC0-0939-47A1-8E0F-B2A28184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A06F5-B5BD-421F-AA86-316C3538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9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D5AAD-744D-4CFD-8DAF-17C519F55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1CEAB-4091-4972-9B6A-B70CC9F60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1B18F-D5C6-4064-8E9F-A02E6C08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5D0D-AB14-49CC-9BE6-73FA2A483676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0606C-AD44-47E5-A9DE-512015DF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60214-855F-4820-8688-A67554A93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A06F5-B5BD-421F-AA86-316C3538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1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6D8A-35C5-4911-BFBA-0D3C37C1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D5D6F-5F19-4FF3-ABCD-528349440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AF6BC-DE1B-43BD-86CC-E9C207E0C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0D5B00-8503-4FD5-954E-F1D5C3921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5D0D-AB14-49CC-9BE6-73FA2A483676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4D6AC-F3A1-4FAC-9013-F3BCC53E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EAA09-83F3-4D85-904C-8C4075C0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A06F5-B5BD-421F-AA86-316C3538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22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4A016-4651-4A8A-8D89-D3F7B0528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DCD25-4F28-4863-9593-3D76A5C24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514B4-B481-4547-B516-E232B25D5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1E833-2F43-4704-B3ED-8DCEF8B3A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340053-E9D8-416F-967F-2A374A7EA1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DB01-48F3-4010-8645-A4ADC6906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5D0D-AB14-49CC-9BE6-73FA2A483676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C4EE05-3771-4C67-90C8-DC49E101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F8268A-F1BC-41CE-B47C-4FADFE6F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A06F5-B5BD-421F-AA86-316C3538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3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64E1E-F6EF-4ACC-B2A9-6D75F4999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171C49-EBCD-4CC9-851C-9FF861715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5D0D-AB14-49CC-9BE6-73FA2A483676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93D95-9C3F-45FD-8003-9885651AF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C75E7-DEC6-4F1F-ACB3-6F6D144E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A06F5-B5BD-421F-AA86-316C3538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45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1C846-2388-41F7-B911-E5C96D36E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5D0D-AB14-49CC-9BE6-73FA2A483676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D6FA8F-7E7A-4428-A157-86D816A5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1DD3E-D2D8-4E52-A1A5-62A47D3C5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A06F5-B5BD-421F-AA86-316C3538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01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7B5DF-2C55-4795-9936-0EFD15E75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43287-E366-444D-B12F-EEADBE584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F4F30-ECF2-446E-BBE6-80E5819F1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BA330-B754-4BEE-BA39-F344FA16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5D0D-AB14-49CC-9BE6-73FA2A483676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3D161-4A49-4AF3-AD8E-99B15B85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A029C-1985-40BF-AC8E-DC780FC4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A06F5-B5BD-421F-AA86-316C3538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41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4B547-3FB2-4EC9-A89B-BE9BB663D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18C896-5FD2-4390-A143-C201AAEB1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4139B-DF2A-48D3-9DB2-2812E84C1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B4E39-A4E4-4DE4-84B5-E5B3AA1BD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5D0D-AB14-49CC-9BE6-73FA2A483676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B7831-868D-45EA-BD92-D9D1B3969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63C49-AEA2-4B54-A774-6E707F5D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A06F5-B5BD-421F-AA86-316C3538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8F3C44-DFCA-42C1-B116-32CC2B42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20F63-66F7-40C2-A895-FD7460D52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C1B59-BDC5-4AE0-A944-F2A0CF8A8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B5D0D-AB14-49CC-9BE6-73FA2A483676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2A833-E95B-4B67-8FDA-CB1B8BCAE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55C4B-C739-4955-B304-1C2264C76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A06F5-B5BD-421F-AA86-316C3538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7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3D19-9A37-4697-802E-358C9E806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151" y="334573"/>
            <a:ext cx="7427742" cy="97148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Population Genetics of Endangered Species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2A40C6-7F39-4C02-A043-F654AE581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151" y="4912484"/>
            <a:ext cx="7288696" cy="79355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Hardy-Weinberg equilibrium, small populations and environmental bottlenecks.</a:t>
            </a:r>
          </a:p>
        </p:txBody>
      </p:sp>
    </p:spTree>
    <p:extLst>
      <p:ext uri="{BB962C8B-B14F-4D97-AF65-F5344CB8AC3E}">
        <p14:creationId xmlns:p14="http://schemas.microsoft.com/office/powerpoint/2010/main" val="18459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62614-4EEF-43EC-A741-3466705B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856" y="96533"/>
            <a:ext cx="4909457" cy="110815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Study: Heath Hen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E5C51F-6BFF-40B0-A971-255F787D4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247" y="909331"/>
            <a:ext cx="4642103" cy="383684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599BAA-788C-4DEB-9C06-849CECA54BE2}"/>
              </a:ext>
            </a:extLst>
          </p:cNvPr>
          <p:cNvSpPr txBox="1"/>
          <p:nvPr/>
        </p:nvSpPr>
        <p:spPr>
          <a:xfrm>
            <a:off x="6986247" y="5036458"/>
            <a:ext cx="4755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courting male Heath Hen on Martha’s Vineyard, Massachusetts, ca. 1900, showing strong feather barring.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984938-3115-45D5-AF0C-44B37AF5650F}"/>
              </a:ext>
            </a:extLst>
          </p:cNvPr>
          <p:cNvSpPr txBox="1"/>
          <p:nvPr/>
        </p:nvSpPr>
        <p:spPr>
          <a:xfrm>
            <a:off x="449942" y="1204687"/>
            <a:ext cx="61976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Heath Hen appears to have evolved rapidly from a prairie chicken ancestor beginning about 21,000 years ago.  At this time, glaciation resulted in grasslands extending to the middle Atlantic region and merging with extensive scrublands covering the Atlantic coast.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of its rapid evolution, it is likely that the gene pool exhibited limited variation.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studies suggest that this eastern form was a distinct species.  Behavioral data supports this, as it inhabited scrubland/ grassland mosaics rather than solely grasslands like other prairie chickens.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was common along the East coast into colonial times, but experienced a population bottleneck by the mid-19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 due to unregulated hunting and habitat destruction.</a:t>
            </a:r>
          </a:p>
        </p:txBody>
      </p:sp>
    </p:spTree>
    <p:extLst>
      <p:ext uri="{BB962C8B-B14F-4D97-AF65-F5344CB8AC3E}">
        <p14:creationId xmlns:p14="http://schemas.microsoft.com/office/powerpoint/2010/main" val="174131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D351-04D9-4C3C-BEE7-5A76A0E4E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4532086" cy="102824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Heath Hen-continued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DED916-AF78-4598-B5E3-5BF6A3AC3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230363"/>
            <a:ext cx="5801784" cy="382917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B3B035-1260-4FD1-8125-0107891AA132}"/>
              </a:ext>
            </a:extLst>
          </p:cNvPr>
          <p:cNvSpPr txBox="1"/>
          <p:nvPr/>
        </p:nvSpPr>
        <p:spPr>
          <a:xfrm>
            <a:off x="294216" y="5519385"/>
            <a:ext cx="5801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likely ancestral species, the Greater Prairie Chicken, showing its less distinct feather barring.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B67516-D01A-41D2-8F9F-BDFA882DCC73}"/>
              </a:ext>
            </a:extLst>
          </p:cNvPr>
          <p:cNvSpPr txBox="1"/>
          <p:nvPr/>
        </p:nvSpPr>
        <p:spPr>
          <a:xfrm>
            <a:off x="6516916" y="496435"/>
            <a:ext cx="54428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this time, the mainland population was extirpated and only an island population persisted on Martha’s Vineyard, Massachusetts.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were only 70 estimated in the late 19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century, but with protection numbers grew to 2000 by the 1910s, and attempts were made to re-establish birds into similar habitat on eastern Long Island.  These efforts failed, however.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decline that followed illustrated the role of multiple stochastic events, separate from initial causes, in sealing the fate of the species.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wildfire in 1916 eliminated most of the population, particularly females.  The species had evolved in a fire-prone landscape, but fire suppression made this wildfire more catastrophic than it otherwise would have been.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population rebounded to 600 by 1920, but it then began a final decline.</a:t>
            </a:r>
          </a:p>
        </p:txBody>
      </p:sp>
    </p:spTree>
    <p:extLst>
      <p:ext uri="{BB962C8B-B14F-4D97-AF65-F5344CB8AC3E}">
        <p14:creationId xmlns:p14="http://schemas.microsoft.com/office/powerpoint/2010/main" val="103098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BED17-5DCA-4825-9965-6811DEA1C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901" y="132896"/>
            <a:ext cx="4497463" cy="89761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Heath Hen- continued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1749DC-968B-44D4-A5C0-16BF072E3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50" y="581705"/>
            <a:ext cx="5801784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DA6C78-CA55-4254-88EF-68E0A59A51E7}"/>
              </a:ext>
            </a:extLst>
          </p:cNvPr>
          <p:cNvSpPr txBox="1"/>
          <p:nvPr/>
        </p:nvSpPr>
        <p:spPr>
          <a:xfrm>
            <a:off x="225287" y="1030514"/>
            <a:ext cx="55261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skewed sex ratio reduced fecundity and the multiple bottlenecks the species passed through further reduced an already limited gene pool.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Inbreeding depression appeared to set in, such that little further reproduction occurred.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1928, one male remained, which was last seen in 1932.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multiple attempts at introducing Greater Prairie Chickens into the East have been made so that they might act as an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umbrella species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these attempts have been unsuccessful.  This species is ecologically distinct from the Heath Hen and East coast habitats proved unsuitable.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Attempts at re-assembling the genome of the Heath Hen are now underway, with plans being made to re-establish birds into their native range.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5BEB52-EB7C-4E0C-99BD-578B0A34B54D}"/>
              </a:ext>
            </a:extLst>
          </p:cNvPr>
          <p:cNvSpPr txBox="1"/>
          <p:nvPr/>
        </p:nvSpPr>
        <p:spPr>
          <a:xfrm>
            <a:off x="6038925" y="5109028"/>
            <a:ext cx="5687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Coastal scrub, such as this on Block Island, Rhode Island, represents the original habitat of the Heath Hen.</a:t>
            </a:r>
          </a:p>
        </p:txBody>
      </p:sp>
    </p:spTree>
    <p:extLst>
      <p:ext uri="{BB962C8B-B14F-4D97-AF65-F5344CB8AC3E}">
        <p14:creationId xmlns:p14="http://schemas.microsoft.com/office/powerpoint/2010/main" val="404367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E5B3-54C8-46E1-8FF2-0A41CD18A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1" y="961473"/>
            <a:ext cx="2411897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Woolly Mammoth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A273AC-6D03-4681-8C55-9B9410E1B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20" y="258901"/>
            <a:ext cx="8323206" cy="28021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8EA737-4EF1-43B5-8F43-A9D08216B605}"/>
              </a:ext>
            </a:extLst>
          </p:cNvPr>
          <p:cNvSpPr txBox="1"/>
          <p:nvPr/>
        </p:nvSpPr>
        <p:spPr>
          <a:xfrm>
            <a:off x="556591" y="3190461"/>
            <a:ext cx="1120471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Woolly Mammoth became extinct throughout most of its range at the close of glacial times, about 10,000 years ago.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one population survived on isolated Wrangel Island off the north coast of Siberia, where a stable population estimated at 500-1,000 survived.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 diversity of the species is documented to have dropped 30% during the late Pleistocene, but it stabilized in the Wrangel Island population, which persisted for 6,000 years and did not become extinct until 3,600 years ago.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population disappeared shortly after human arrival, suggesting that hunting was related to its disappearance, although climate and, thus, habitat change likely contributed.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persistence of this small population provides evidence that it overcame inbreeding depression and that this population size was sufficient for long-term viability.</a:t>
            </a:r>
          </a:p>
        </p:txBody>
      </p:sp>
    </p:spTree>
    <p:extLst>
      <p:ext uri="{BB962C8B-B14F-4D97-AF65-F5344CB8AC3E}">
        <p14:creationId xmlns:p14="http://schemas.microsoft.com/office/powerpoint/2010/main" val="216379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4BF0A-CA41-49B9-847D-777C82FA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176441"/>
            <a:ext cx="10515600" cy="79601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Excerpt from: </a:t>
            </a:r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 the Trail of the Eskimo Curlew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E34F2-7C56-41E8-B4DE-4C9E61CDF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086" y="2193016"/>
            <a:ext cx="10515600" cy="44885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wasn't supposed to be curlew weather- stifling hot, dead calm, sun glaring through opaque late summer humidity.  And yet, just like that, there it was- a phantom, slipping from a wet swale into surrounding dune grass- just the kind of spot where a century earlier Yankee gunners might have sought it.  It indeed seemed odd that it should slink away like some overhunted, over-persecuted game bird rather than like a typical shorebird that explodes into the air when approached.  It was a medium-sized brown thing, mottled with white, with a longish beak and a striking splash of cinnamon buff visible as it moved off- a glimpse, to be sure, but the cottony buzz filling my head told me I believed I'd actually seen it.  I had been searching for three years, not nearly long or hard enough, I had thought, but just the same there it was.  Wasn't it?</a:t>
            </a:r>
          </a:p>
        </p:txBody>
      </p:sp>
    </p:spTree>
    <p:extLst>
      <p:ext uri="{BB962C8B-B14F-4D97-AF65-F5344CB8AC3E}">
        <p14:creationId xmlns:p14="http://schemas.microsoft.com/office/powerpoint/2010/main" val="32941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93B2-C192-40DF-9D7F-F62122F4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449" y="588303"/>
            <a:ext cx="2200422" cy="9572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33B41-48BE-4906-AD95-38DDEA38D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98" y="4571483"/>
            <a:ext cx="10875498" cy="169821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 the Hardy-Weinberg equilibrium and its assumptions.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Consider the genetic characteristics of small populations.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Examine the problems faced in the conservation of small populations.</a:t>
            </a:r>
          </a:p>
        </p:txBody>
      </p:sp>
    </p:spTree>
    <p:extLst>
      <p:ext uri="{BB962C8B-B14F-4D97-AF65-F5344CB8AC3E}">
        <p14:creationId xmlns:p14="http://schemas.microsoft.com/office/powerpoint/2010/main" val="11142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C3F57-0A9D-4D96-B522-A1203EFF2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20" y="1"/>
            <a:ext cx="4025348" cy="103367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Hardy-Weinberg Equilibrium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31C701FC-A090-4E10-8711-147D11BBF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0" y="1170151"/>
            <a:ext cx="4637193" cy="3477895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F8FB1A-7BC2-4A76-8A7A-B28F7BC721E8}"/>
              </a:ext>
            </a:extLst>
          </p:cNvPr>
          <p:cNvSpPr txBox="1"/>
          <p:nvPr/>
        </p:nvSpPr>
        <p:spPr>
          <a:xfrm>
            <a:off x="7260590" y="4811150"/>
            <a:ext cx="4637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Selection has produced different breeds from the same original gene pool.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7D6851-78B4-4389-B9BC-A0CCE34685AD}"/>
              </a:ext>
            </a:extLst>
          </p:cNvPr>
          <p:cNvSpPr txBox="1"/>
          <p:nvPr/>
        </p:nvSpPr>
        <p:spPr>
          <a:xfrm>
            <a:off x="294216" y="1064135"/>
            <a:ext cx="66411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in the history of genetic studies, Hardy and Weinberg independently recognized that in a large, randomly mating population, gene frequencies remained the same in the absence of disturbance.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its simplest form for a single gene locus, consider alleles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occurring with equal frequency in a population: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predicted frequencies of occurrence of gene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(p) + that for gene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(q) in a population is 1: 0.5 + 0.5 = 1, or (p + q) = 1.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crossing two homozygous individuals (the f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generation), the expected genotype proportions of the f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 are (p + q) x (p + q), or (p + q)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binomial expansion yields f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p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+ 2pq + q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  Alleles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 will produce offspring genotypes of 0.25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0.50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0.25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a cross of purebred parents, or 0.5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0.5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Hence, the frequencies of the two alleles have not changed from one generation to the next.</a:t>
            </a:r>
          </a:p>
        </p:txBody>
      </p:sp>
    </p:spTree>
    <p:extLst>
      <p:ext uri="{BB962C8B-B14F-4D97-AF65-F5344CB8AC3E}">
        <p14:creationId xmlns:p14="http://schemas.microsoft.com/office/powerpoint/2010/main" val="57034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059F7-BB44-4A8E-89BD-839EF5654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584" y="-16281"/>
            <a:ext cx="5787683" cy="71808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Assumptions of Hardy-Weinberg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2C737-E9F1-4FEE-9E0D-DE1B4315D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48" y="701806"/>
            <a:ext cx="7996527" cy="596628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Hardy-Weinberg further assumes that populations are: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Monoecious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diploid with random mating.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no disturbance to gene frequencies, such as through natural selection, sexual selection, mutation,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assortive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mating, founder effect,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genetic drift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bottlenecks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this model is a reasonable first approximation to short-term population genetics, it has numerous limitations, such as: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plants, particularly groups like gymnosperms, are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dioecious;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are also triploid to polyploid.  Moreover, many reproduce by methods other than sexual ones, such as via rhizomes and runners.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more primitive vertebrates like amphibians routinely reproduce asexually 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parthenogenesis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interspecific hybrids may act as full species.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Mutation and natural selection act on all populations, the effects of which are plainly evident from the fossil record.  Their effects are detectable even over a short series of generations, as demonstrated by studies of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directional selection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Darwin’s Finches.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Hence, there are multiple routes for species not to follow the Hardy-Weinberg model, and these may lead to conservation concern.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AAE78-BDB6-4194-9F3E-5DAFBCB5F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98" y="379828"/>
            <a:ext cx="3541116" cy="5212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CA6E1E-11C4-4698-9E11-0D4053AB36D9}"/>
              </a:ext>
            </a:extLst>
          </p:cNvPr>
          <p:cNvSpPr txBox="1"/>
          <p:nvPr/>
        </p:nvSpPr>
        <p:spPr>
          <a:xfrm>
            <a:off x="8089741" y="5591908"/>
            <a:ext cx="3915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Pisonia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grandis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(right) reproduces primarily asexually.  After typhoons, fallen branches root on the forest floor. </a:t>
            </a:r>
          </a:p>
        </p:txBody>
      </p:sp>
    </p:spTree>
    <p:extLst>
      <p:ext uri="{BB962C8B-B14F-4D97-AF65-F5344CB8AC3E}">
        <p14:creationId xmlns:p14="http://schemas.microsoft.com/office/powerpoint/2010/main" val="14123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263E3-3BEB-40CF-ACBE-83413AE42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341" y="247584"/>
            <a:ext cx="3100754" cy="87283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Species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7DC343-B604-4EB8-9878-4018DDA43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984" y="367689"/>
            <a:ext cx="4358929" cy="295228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E13FA3-2AF6-4EAD-840C-0453C69EF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88" y="3708632"/>
            <a:ext cx="4110821" cy="2784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660005-5BFB-467F-8FB3-6597F3454DC5}"/>
              </a:ext>
            </a:extLst>
          </p:cNvPr>
          <p:cNvSpPr txBox="1"/>
          <p:nvPr/>
        </p:nvSpPr>
        <p:spPr>
          <a:xfrm>
            <a:off x="305323" y="1439416"/>
            <a:ext cx="67847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Blue-spotted Salamander (right) and Jefferson’s Salamander (below) are related diploid species.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spotty distributions in southern New England and elsewhere, where they can be uncommon to rare.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their distributions overlap, they hybridize.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830DC5-F188-4E1F-934E-C60CC86F830D}"/>
              </a:ext>
            </a:extLst>
          </p:cNvPr>
          <p:cNvSpPr txBox="1"/>
          <p:nvPr/>
        </p:nvSpPr>
        <p:spPr>
          <a:xfrm>
            <a:off x="5563183" y="3708632"/>
            <a:ext cx="60567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Silvery and Tremblay’s Salamanders are hybrid triploid female forms derived from these species that function as species.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Males of the parent species stimulate egg development in these forms without contributing genetic material.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 such forms be considered of conservation concern in regions where they are rare?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440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574E8-26E3-412E-9248-07445C25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897" y="73880"/>
            <a:ext cx="5317586" cy="85876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Genetics of Small Populations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51C48A-83E5-40A4-88FA-F7065A259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84" y="250043"/>
            <a:ext cx="2943822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7F2D84-4EDF-42FB-96EE-4826FAE66A6D}"/>
              </a:ext>
            </a:extLst>
          </p:cNvPr>
          <p:cNvSpPr txBox="1"/>
          <p:nvPr/>
        </p:nvSpPr>
        <p:spPr>
          <a:xfrm>
            <a:off x="502255" y="932644"/>
            <a:ext cx="76288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 diversity provides the raw material for adaptation to environmental change.  As environments change, natural selection favors individuals with adaptive traits.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 population becomes small and isolated, the Hardy-Weinberg equilibrium breaks down. 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 flow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limited and genetic diversity can drop by certain alleles becoming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Moreover, genetic drift becomes more likely, exacerbating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genetic erosion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Inbreeding increases, leading to greater homozygosity among traits, which can expose deleterious mutations.  In plants that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outcross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depression in rates of seed production follows from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Hence, small populations are less well-suited to tolerate environmental change and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fitness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(contribution of genes to the next generation) typically drops.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individual small populations have been found to contain different segments of a rare species’ total genetic compliment, so preservation of multiple small populations can be critical to a comprehensive conservation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6D88A-3875-4B0D-B59D-D5A817D398E6}"/>
              </a:ext>
            </a:extLst>
          </p:cNvPr>
          <p:cNvSpPr txBox="1"/>
          <p:nvPr/>
        </p:nvSpPr>
        <p:spPr>
          <a:xfrm>
            <a:off x="8131125" y="4668965"/>
            <a:ext cx="37279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Founder Collared Kingfishers on the Pacific island of Rota possessed only a portion of the species’ gene pool, and the blue crown trait became fixed in the population.</a:t>
            </a:r>
          </a:p>
        </p:txBody>
      </p:sp>
    </p:spTree>
    <p:extLst>
      <p:ext uri="{BB962C8B-B14F-4D97-AF65-F5344CB8AC3E}">
        <p14:creationId xmlns:p14="http://schemas.microsoft.com/office/powerpoint/2010/main" val="5443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63002-FD03-43A2-B6EE-F9161A0B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661" y="280696"/>
            <a:ext cx="5299024" cy="94317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Bottlenecks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CEB0C8-08A7-4BB7-91C2-7B9B11F17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06" y="752281"/>
            <a:ext cx="4167532" cy="465096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2239C6-1248-4B9B-8416-D4D4A57F0F51}"/>
              </a:ext>
            </a:extLst>
          </p:cNvPr>
          <p:cNvSpPr txBox="1"/>
          <p:nvPr/>
        </p:nvSpPr>
        <p:spPr>
          <a:xfrm>
            <a:off x="360499" y="5524369"/>
            <a:ext cx="4396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populations of the widespread Collared Kingfisher have white crowns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C28269-EC8D-4DED-985B-B92A0482FC27}"/>
              </a:ext>
            </a:extLst>
          </p:cNvPr>
          <p:cNvSpPr txBox="1"/>
          <p:nvPr/>
        </p:nvSpPr>
        <p:spPr>
          <a:xfrm>
            <a:off x="5036235" y="1360993"/>
            <a:ext cx="668095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species experience some catastrophic environmental event like wholesale habitat loss or climatic change, its populations may decline to the point where small population phenomena take effect.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genetic diversity is regained only slowly by mutation rates, such species may then experience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inbreeding depression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number of species exhibit genetics that indicate they have passed through bottlenecks.  Measures of allele diversity in them are typically low compared with those of widespread and common species.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 European Bison, for example, are descended from 12 individuals and exhibit inbreeding depression.</a:t>
            </a:r>
          </a:p>
        </p:txBody>
      </p:sp>
    </p:spTree>
    <p:extLst>
      <p:ext uri="{BB962C8B-B14F-4D97-AF65-F5344CB8AC3E}">
        <p14:creationId xmlns:p14="http://schemas.microsoft.com/office/powerpoint/2010/main" val="131789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2385C-E0DF-4F31-8503-A47399CB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97" y="119270"/>
            <a:ext cx="7142920" cy="132521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Study: Conservation Genetics of American Bison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FC8483-0C42-44E5-8233-839CA8A5E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057" y="471809"/>
            <a:ext cx="4007646" cy="591438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970E8F-D5E3-43D0-B6DC-C77E3AFA637F}"/>
              </a:ext>
            </a:extLst>
          </p:cNvPr>
          <p:cNvSpPr txBox="1"/>
          <p:nvPr/>
        </p:nvSpPr>
        <p:spPr>
          <a:xfrm>
            <a:off x="391256" y="1394003"/>
            <a:ext cx="71429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the European Bison, the American Bison was reduced from a population of tens of millions to a few individuals during the 19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 via hunting and wholesale habitat destruction.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members of the Plains Bison subspecies are descended from under 100 individuals; all Wood Bison descend from about 200 individuals.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consequence of passing through this population bottleneck, only a portion of the original gene pool still persists.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Moreover, due to ranchers crossing bison with domestic cattle, there are now cattle genes in most bison herds.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Furthermore, ranchers also selected for docile individuals with certain physical traits that benefitted livestock breeders.  Such traits as these reduce the fitness of the wild populations, however.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Inbreeding depression has appeared particularly in herds derived from few individuals.</a:t>
            </a:r>
          </a:p>
        </p:txBody>
      </p:sp>
    </p:spTree>
    <p:extLst>
      <p:ext uri="{BB962C8B-B14F-4D97-AF65-F5344CB8AC3E}">
        <p14:creationId xmlns:p14="http://schemas.microsoft.com/office/powerpoint/2010/main" val="274892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1644</Words>
  <Application>Microsoft Office PowerPoint</Application>
  <PresentationFormat>Widescreen</PresentationFormat>
  <Paragraphs>78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Population Genetics of Endangered Species</vt:lpstr>
      <vt:lpstr>Excerpt from: On the Trail of the Eskimo Curlew</vt:lpstr>
      <vt:lpstr>Objectives</vt:lpstr>
      <vt:lpstr>The Hardy-Weinberg Equilibrium</vt:lpstr>
      <vt:lpstr>Assumptions of Hardy-Weinberg</vt:lpstr>
      <vt:lpstr>Hybrid Species</vt:lpstr>
      <vt:lpstr>Genetics of Small Populations</vt:lpstr>
      <vt:lpstr>Population Bottlenecks</vt:lpstr>
      <vt:lpstr>Case Study: Conservation Genetics of American Bison</vt:lpstr>
      <vt:lpstr>Case Study: Heath Hen</vt:lpstr>
      <vt:lpstr>Heath Hen-continued</vt:lpstr>
      <vt:lpstr>Heath Hen- continued</vt:lpstr>
      <vt:lpstr>The Woolly Mammoth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Population Genetics of Endangered Species</dc:title>
  <dc:creator>Robert Craig</dc:creator>
  <cp:lastModifiedBy>Robert Craig</cp:lastModifiedBy>
  <cp:revision>73</cp:revision>
  <dcterms:created xsi:type="dcterms:W3CDTF">2019-02-15T12:45:40Z</dcterms:created>
  <dcterms:modified xsi:type="dcterms:W3CDTF">2019-02-28T15:42:51Z</dcterms:modified>
</cp:coreProperties>
</file>